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15" autoAdjust="0"/>
    <p:restoredTop sz="94660"/>
  </p:normalViewPr>
  <p:slideViewPr>
    <p:cSldViewPr>
      <p:cViewPr varScale="1">
        <p:scale>
          <a:sx n="17" d="100"/>
          <a:sy n="17" d="100"/>
        </p:scale>
        <p:origin x="-1998" y="-162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073D9F-6D73-4EE3-8288-0BA0939EDFF0}" type="doc">
      <dgm:prSet loTypeId="urn:microsoft.com/office/officeart/2005/8/layout/lProcess3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28F8FFA-AC50-43B2-88F9-C19DDF87C8CD}">
      <dgm:prSet phldrT="[Text]" custT="1"/>
      <dgm:spPr/>
      <dgm:t>
        <a:bodyPr/>
        <a:lstStyle/>
        <a:p>
          <a:r>
            <a:rPr lang="en-US" sz="4800" b="1" dirty="0" smtClean="0"/>
            <a:t>General Auditable Events Evaluation</a:t>
          </a:r>
          <a:endParaRPr lang="en-US" sz="4800" b="1" dirty="0"/>
        </a:p>
      </dgm:t>
    </dgm:pt>
    <dgm:pt modelId="{9010514D-9302-4DB4-86F6-59F24DD3B38E}" type="parTrans" cxnId="{61383A81-E9B3-499D-AE79-79380E70EEC5}">
      <dgm:prSet/>
      <dgm:spPr/>
      <dgm:t>
        <a:bodyPr/>
        <a:lstStyle/>
        <a:p>
          <a:endParaRPr lang="en-US" sz="2000"/>
        </a:p>
      </dgm:t>
    </dgm:pt>
    <dgm:pt modelId="{6C80FF3E-B108-470F-9A81-9FB2899F58AB}" type="sibTrans" cxnId="{61383A81-E9B3-499D-AE79-79380E70EEC5}">
      <dgm:prSet/>
      <dgm:spPr/>
      <dgm:t>
        <a:bodyPr/>
        <a:lstStyle/>
        <a:p>
          <a:endParaRPr lang="en-US" sz="2000"/>
        </a:p>
      </dgm:t>
    </dgm:pt>
    <dgm:pt modelId="{F330BCA4-C53E-49E2-A756-DD18DEBC4FC4}">
      <dgm:prSet phldrT="[Text]" custT="1"/>
      <dgm:spPr/>
      <dgm:t>
        <a:bodyPr/>
        <a:lstStyle/>
        <a:p>
          <a:pPr algn="l"/>
          <a:r>
            <a:rPr lang="en-US" sz="4000" dirty="0" smtClean="0"/>
            <a:t>+ Combine 4 professional sources of general auditable event guidelines</a:t>
          </a:r>
        </a:p>
        <a:p>
          <a:pPr algn="l"/>
          <a:r>
            <a:rPr lang="en-US" sz="4000" dirty="0" smtClean="0"/>
            <a:t>+ Extract 16 general auditable events influencing user-based non-repudiation</a:t>
          </a:r>
          <a:endParaRPr lang="en-US" sz="4000" dirty="0"/>
        </a:p>
      </dgm:t>
    </dgm:pt>
    <dgm:pt modelId="{E6FD2F9A-3E9E-4103-84D3-884F64C5FF11}" type="parTrans" cxnId="{5A98D1D6-E126-48E5-8ED9-14BF01D645B9}">
      <dgm:prSet/>
      <dgm:spPr/>
      <dgm:t>
        <a:bodyPr/>
        <a:lstStyle/>
        <a:p>
          <a:endParaRPr lang="en-US" sz="2000"/>
        </a:p>
      </dgm:t>
    </dgm:pt>
    <dgm:pt modelId="{FDF57EE2-4AE3-462D-8D3E-6D57C32E33CD}" type="sibTrans" cxnId="{5A98D1D6-E126-48E5-8ED9-14BF01D645B9}">
      <dgm:prSet/>
      <dgm:spPr/>
      <dgm:t>
        <a:bodyPr/>
        <a:lstStyle/>
        <a:p>
          <a:endParaRPr lang="en-US" sz="2000"/>
        </a:p>
      </dgm:t>
    </dgm:pt>
    <dgm:pt modelId="{0BD639D0-1EE9-4258-B02F-F544FF9C0D32}">
      <dgm:prSet phldrT="[Text]" custT="1"/>
      <dgm:spPr/>
      <dgm:t>
        <a:bodyPr/>
        <a:lstStyle/>
        <a:p>
          <a:r>
            <a:rPr lang="en-US" sz="4800" b="1" dirty="0" smtClean="0"/>
            <a:t>Specific Auditable Events Evaluation</a:t>
          </a:r>
          <a:endParaRPr lang="en-US" sz="4800" b="1" dirty="0"/>
        </a:p>
      </dgm:t>
    </dgm:pt>
    <dgm:pt modelId="{24C8750E-5B61-49BA-9FBF-CCD184217BB2}" type="parTrans" cxnId="{B87A0316-A2DF-4F91-A562-52AA3184991A}">
      <dgm:prSet/>
      <dgm:spPr/>
      <dgm:t>
        <a:bodyPr/>
        <a:lstStyle/>
        <a:p>
          <a:endParaRPr lang="en-US" sz="2000"/>
        </a:p>
      </dgm:t>
    </dgm:pt>
    <dgm:pt modelId="{6A71D9A5-85D9-495F-A182-1EE861CF12DE}" type="sibTrans" cxnId="{B87A0316-A2DF-4F91-A562-52AA3184991A}">
      <dgm:prSet/>
      <dgm:spPr/>
      <dgm:t>
        <a:bodyPr/>
        <a:lstStyle/>
        <a:p>
          <a:endParaRPr lang="en-US" sz="2000"/>
        </a:p>
      </dgm:t>
    </dgm:pt>
    <dgm:pt modelId="{4C5F57C9-8FF5-4976-B2B2-D7BACAFCE24D}">
      <dgm:prSet phldrT="[Text]" custT="1"/>
      <dgm:spPr/>
      <dgm:t>
        <a:bodyPr/>
        <a:lstStyle/>
        <a:p>
          <a:pPr algn="l"/>
          <a:r>
            <a:rPr lang="en-US" sz="4000" dirty="0" smtClean="0"/>
            <a:t>+ Use Smith &amp; Williams (2011) systematic security black-box test approach</a:t>
          </a:r>
        </a:p>
        <a:p>
          <a:pPr algn="l"/>
          <a:r>
            <a:rPr lang="en-US" sz="4000" dirty="0" smtClean="0"/>
            <a:t>+ Extract 58 audit test cases for specific auditable events</a:t>
          </a:r>
          <a:endParaRPr lang="en-US" sz="4000" dirty="0"/>
        </a:p>
      </dgm:t>
    </dgm:pt>
    <dgm:pt modelId="{3DD31A7E-B2DD-400E-B943-4479840CD72A}" type="parTrans" cxnId="{E416452A-5DB1-47FF-9696-1932ACF5CED8}">
      <dgm:prSet/>
      <dgm:spPr/>
      <dgm:t>
        <a:bodyPr/>
        <a:lstStyle/>
        <a:p>
          <a:endParaRPr lang="en-US" sz="2000"/>
        </a:p>
      </dgm:t>
    </dgm:pt>
    <dgm:pt modelId="{AD6D2CDA-A444-4322-A472-BDAD0FB6B44B}" type="sibTrans" cxnId="{E416452A-5DB1-47FF-9696-1932ACF5CED8}">
      <dgm:prSet/>
      <dgm:spPr/>
      <dgm:t>
        <a:bodyPr/>
        <a:lstStyle/>
        <a:p>
          <a:endParaRPr lang="en-US" sz="2000"/>
        </a:p>
      </dgm:t>
    </dgm:pt>
    <dgm:pt modelId="{B10B2F92-7BFB-4147-B825-7BF3E2A31F12}">
      <dgm:prSet phldrT="[Text]" custT="1"/>
      <dgm:spPr/>
      <dgm:t>
        <a:bodyPr/>
        <a:lstStyle/>
        <a:p>
          <a:r>
            <a:rPr lang="en-US" sz="4800" b="1" dirty="0" smtClean="0"/>
            <a:t>Analysis of Results</a:t>
          </a:r>
          <a:endParaRPr lang="en-US" sz="4800" b="1" dirty="0"/>
        </a:p>
      </dgm:t>
    </dgm:pt>
    <dgm:pt modelId="{FDB75E99-756E-4F40-B011-D31F7DA6C75C}" type="parTrans" cxnId="{9FECB21A-A932-4110-AD5C-5ACA67AF0F1F}">
      <dgm:prSet/>
      <dgm:spPr/>
      <dgm:t>
        <a:bodyPr/>
        <a:lstStyle/>
        <a:p>
          <a:endParaRPr lang="en-US" sz="2000"/>
        </a:p>
      </dgm:t>
    </dgm:pt>
    <dgm:pt modelId="{7CF62C05-6CBF-4925-AD05-0F3387D53AF0}" type="sibTrans" cxnId="{9FECB21A-A932-4110-AD5C-5ACA67AF0F1F}">
      <dgm:prSet/>
      <dgm:spPr/>
      <dgm:t>
        <a:bodyPr/>
        <a:lstStyle/>
        <a:p>
          <a:endParaRPr lang="en-US" sz="2000"/>
        </a:p>
      </dgm:t>
    </dgm:pt>
    <dgm:pt modelId="{028420C8-0E7D-4D6B-9149-E187A1A6E360}">
      <dgm:prSet phldrT="[Text]" custT="1"/>
      <dgm:spPr/>
      <dgm:t>
        <a:bodyPr/>
        <a:lstStyle/>
        <a:p>
          <a:pPr algn="l"/>
          <a:r>
            <a:rPr lang="en-US" sz="4000" dirty="0" smtClean="0"/>
            <a:t>+ Overall lack of auditing</a:t>
          </a:r>
        </a:p>
        <a:p>
          <a:pPr algn="l"/>
          <a:r>
            <a:rPr lang="en-US" sz="4000" dirty="0" smtClean="0"/>
            <a:t>+ Specific auditable events give a more adequate evaluation of auditing for user-based non-repudiation</a:t>
          </a:r>
          <a:endParaRPr lang="en-US" sz="4000" dirty="0"/>
        </a:p>
      </dgm:t>
    </dgm:pt>
    <dgm:pt modelId="{580DE840-5BC3-4AF1-82DE-62A90CD1DB22}" type="parTrans" cxnId="{44990351-DDBA-4026-822F-FDBF490CF357}">
      <dgm:prSet/>
      <dgm:spPr/>
      <dgm:t>
        <a:bodyPr/>
        <a:lstStyle/>
        <a:p>
          <a:endParaRPr lang="en-US" sz="2000"/>
        </a:p>
      </dgm:t>
    </dgm:pt>
    <dgm:pt modelId="{F574EF23-72F6-4C3A-9F77-2FF77B72BCE3}" type="sibTrans" cxnId="{44990351-DDBA-4026-822F-FDBF490CF357}">
      <dgm:prSet/>
      <dgm:spPr/>
      <dgm:t>
        <a:bodyPr/>
        <a:lstStyle/>
        <a:p>
          <a:endParaRPr lang="en-US" sz="2000"/>
        </a:p>
      </dgm:t>
    </dgm:pt>
    <dgm:pt modelId="{F8244A72-E46F-482B-A5AA-999B1D17B95D}" type="pres">
      <dgm:prSet presAssocID="{33073D9F-6D73-4EE3-8288-0BA0939EDFF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3E6A5FC-399A-4C50-AADE-F80E7E93424E}" type="pres">
      <dgm:prSet presAssocID="{E28F8FFA-AC50-43B2-88F9-C19DDF87C8CD}" presName="horFlow" presStyleCnt="0"/>
      <dgm:spPr/>
    </dgm:pt>
    <dgm:pt modelId="{4944F466-F3CC-4775-8728-0A8F1BEE3E70}" type="pres">
      <dgm:prSet presAssocID="{E28F8FFA-AC50-43B2-88F9-C19DDF87C8CD}" presName="bigChev" presStyleLbl="node1" presStyleIdx="0" presStyleCnt="3" custScaleX="71712"/>
      <dgm:spPr/>
      <dgm:t>
        <a:bodyPr/>
        <a:lstStyle/>
        <a:p>
          <a:endParaRPr lang="en-US"/>
        </a:p>
      </dgm:t>
    </dgm:pt>
    <dgm:pt modelId="{00BB1CF1-166E-4F63-9DB7-48257035B462}" type="pres">
      <dgm:prSet presAssocID="{E6FD2F9A-3E9E-4103-84D3-884F64C5FF11}" presName="parTrans" presStyleCnt="0"/>
      <dgm:spPr/>
    </dgm:pt>
    <dgm:pt modelId="{B6BEB0CD-5626-429B-9DFF-ED97B3989C53}" type="pres">
      <dgm:prSet presAssocID="{F330BCA4-C53E-49E2-A756-DD18DEBC4FC4}" presName="node" presStyleLbl="alignAccFollowNode1" presStyleIdx="0" presStyleCnt="3" custScaleX="134234" custScaleY="1157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2C0AEE-3860-4A0A-ACAC-A8123CD57CC5}" type="pres">
      <dgm:prSet presAssocID="{E28F8FFA-AC50-43B2-88F9-C19DDF87C8CD}" presName="vSp" presStyleCnt="0"/>
      <dgm:spPr/>
    </dgm:pt>
    <dgm:pt modelId="{99C68348-E45A-427D-9AC6-AE7F26C3EEE3}" type="pres">
      <dgm:prSet presAssocID="{0BD639D0-1EE9-4258-B02F-F544FF9C0D32}" presName="horFlow" presStyleCnt="0"/>
      <dgm:spPr/>
    </dgm:pt>
    <dgm:pt modelId="{EFC268A8-2803-4289-B526-4C811855A352}" type="pres">
      <dgm:prSet presAssocID="{0BD639D0-1EE9-4258-B02F-F544FF9C0D32}" presName="bigChev" presStyleLbl="node1" presStyleIdx="1" presStyleCnt="3" custScaleX="71280"/>
      <dgm:spPr/>
      <dgm:t>
        <a:bodyPr/>
        <a:lstStyle/>
        <a:p>
          <a:endParaRPr lang="en-US"/>
        </a:p>
      </dgm:t>
    </dgm:pt>
    <dgm:pt modelId="{9438A4D8-5211-4BF8-9A4B-8722105AAFBC}" type="pres">
      <dgm:prSet presAssocID="{3DD31A7E-B2DD-400E-B943-4479840CD72A}" presName="parTrans" presStyleCnt="0"/>
      <dgm:spPr/>
    </dgm:pt>
    <dgm:pt modelId="{E010DB59-2A07-4517-80B7-20B600426D50}" type="pres">
      <dgm:prSet presAssocID="{4C5F57C9-8FF5-4976-B2B2-D7BACAFCE24D}" presName="node" presStyleLbl="alignAccFollowNode1" presStyleIdx="1" presStyleCnt="3" custScaleX="133137" custScaleY="1224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0E095E-3B8F-4262-BBD2-DB8A1729CE55}" type="pres">
      <dgm:prSet presAssocID="{0BD639D0-1EE9-4258-B02F-F544FF9C0D32}" presName="vSp" presStyleCnt="0"/>
      <dgm:spPr/>
    </dgm:pt>
    <dgm:pt modelId="{A6794266-7B89-4A5E-8025-BC25FD162B90}" type="pres">
      <dgm:prSet presAssocID="{B10B2F92-7BFB-4147-B825-7BF3E2A31F12}" presName="horFlow" presStyleCnt="0"/>
      <dgm:spPr/>
    </dgm:pt>
    <dgm:pt modelId="{B82485FB-E818-473D-A67F-DB76387CF5DA}" type="pres">
      <dgm:prSet presAssocID="{B10B2F92-7BFB-4147-B825-7BF3E2A31F12}" presName="bigChev" presStyleLbl="node1" presStyleIdx="2" presStyleCnt="3" custScaleX="73672"/>
      <dgm:spPr/>
      <dgm:t>
        <a:bodyPr/>
        <a:lstStyle/>
        <a:p>
          <a:endParaRPr lang="en-US"/>
        </a:p>
      </dgm:t>
    </dgm:pt>
    <dgm:pt modelId="{C2CE8991-2AE1-4552-B501-7332B0513FF2}" type="pres">
      <dgm:prSet presAssocID="{580DE840-5BC3-4AF1-82DE-62A90CD1DB22}" presName="parTrans" presStyleCnt="0"/>
      <dgm:spPr/>
    </dgm:pt>
    <dgm:pt modelId="{E0FC8720-E46F-482B-8260-70556CAD90C5}" type="pres">
      <dgm:prSet presAssocID="{028420C8-0E7D-4D6B-9149-E187A1A6E360}" presName="node" presStyleLbl="alignAccFollowNode1" presStyleIdx="2" presStyleCnt="3" custScaleX="132487" custScaleY="1133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219F0F-B75B-4859-B52C-1FE996A79CCC}" type="presOf" srcId="{4C5F57C9-8FF5-4976-B2B2-D7BACAFCE24D}" destId="{E010DB59-2A07-4517-80B7-20B600426D50}" srcOrd="0" destOrd="0" presId="urn:microsoft.com/office/officeart/2005/8/layout/lProcess3"/>
    <dgm:cxn modelId="{D25817AD-3436-4A26-AA26-BCC4B4B82EEF}" type="presOf" srcId="{B10B2F92-7BFB-4147-B825-7BF3E2A31F12}" destId="{B82485FB-E818-473D-A67F-DB76387CF5DA}" srcOrd="0" destOrd="0" presId="urn:microsoft.com/office/officeart/2005/8/layout/lProcess3"/>
    <dgm:cxn modelId="{61EC8FA6-91DE-4BC7-A8C2-08E6A7058687}" type="presOf" srcId="{33073D9F-6D73-4EE3-8288-0BA0939EDFF0}" destId="{F8244A72-E46F-482B-A5AA-999B1D17B95D}" srcOrd="0" destOrd="0" presId="urn:microsoft.com/office/officeart/2005/8/layout/lProcess3"/>
    <dgm:cxn modelId="{F25F026D-64B1-4A61-A16B-D155AB069091}" type="presOf" srcId="{0BD639D0-1EE9-4258-B02F-F544FF9C0D32}" destId="{EFC268A8-2803-4289-B526-4C811855A352}" srcOrd="0" destOrd="0" presId="urn:microsoft.com/office/officeart/2005/8/layout/lProcess3"/>
    <dgm:cxn modelId="{44990351-DDBA-4026-822F-FDBF490CF357}" srcId="{B10B2F92-7BFB-4147-B825-7BF3E2A31F12}" destId="{028420C8-0E7D-4D6B-9149-E187A1A6E360}" srcOrd="0" destOrd="0" parTransId="{580DE840-5BC3-4AF1-82DE-62A90CD1DB22}" sibTransId="{F574EF23-72F6-4C3A-9F77-2FF77B72BCE3}"/>
    <dgm:cxn modelId="{E416452A-5DB1-47FF-9696-1932ACF5CED8}" srcId="{0BD639D0-1EE9-4258-B02F-F544FF9C0D32}" destId="{4C5F57C9-8FF5-4976-B2B2-D7BACAFCE24D}" srcOrd="0" destOrd="0" parTransId="{3DD31A7E-B2DD-400E-B943-4479840CD72A}" sibTransId="{AD6D2CDA-A444-4322-A472-BDAD0FB6B44B}"/>
    <dgm:cxn modelId="{61383A81-E9B3-499D-AE79-79380E70EEC5}" srcId="{33073D9F-6D73-4EE3-8288-0BA0939EDFF0}" destId="{E28F8FFA-AC50-43B2-88F9-C19DDF87C8CD}" srcOrd="0" destOrd="0" parTransId="{9010514D-9302-4DB4-86F6-59F24DD3B38E}" sibTransId="{6C80FF3E-B108-470F-9A81-9FB2899F58AB}"/>
    <dgm:cxn modelId="{B87A0316-A2DF-4F91-A562-52AA3184991A}" srcId="{33073D9F-6D73-4EE3-8288-0BA0939EDFF0}" destId="{0BD639D0-1EE9-4258-B02F-F544FF9C0D32}" srcOrd="1" destOrd="0" parTransId="{24C8750E-5B61-49BA-9FBF-CCD184217BB2}" sibTransId="{6A71D9A5-85D9-495F-A182-1EE861CF12DE}"/>
    <dgm:cxn modelId="{3B10F491-C3A9-4170-AC82-F6891CE5E85B}" type="presOf" srcId="{F330BCA4-C53E-49E2-A756-DD18DEBC4FC4}" destId="{B6BEB0CD-5626-429B-9DFF-ED97B3989C53}" srcOrd="0" destOrd="0" presId="urn:microsoft.com/office/officeart/2005/8/layout/lProcess3"/>
    <dgm:cxn modelId="{5A98D1D6-E126-48E5-8ED9-14BF01D645B9}" srcId="{E28F8FFA-AC50-43B2-88F9-C19DDF87C8CD}" destId="{F330BCA4-C53E-49E2-A756-DD18DEBC4FC4}" srcOrd="0" destOrd="0" parTransId="{E6FD2F9A-3E9E-4103-84D3-884F64C5FF11}" sibTransId="{FDF57EE2-4AE3-462D-8D3E-6D57C32E33CD}"/>
    <dgm:cxn modelId="{9FECB21A-A932-4110-AD5C-5ACA67AF0F1F}" srcId="{33073D9F-6D73-4EE3-8288-0BA0939EDFF0}" destId="{B10B2F92-7BFB-4147-B825-7BF3E2A31F12}" srcOrd="2" destOrd="0" parTransId="{FDB75E99-756E-4F40-B011-D31F7DA6C75C}" sibTransId="{7CF62C05-6CBF-4925-AD05-0F3387D53AF0}"/>
    <dgm:cxn modelId="{341ADB07-81F7-4B72-9C9B-606E5F49D42F}" type="presOf" srcId="{028420C8-0E7D-4D6B-9149-E187A1A6E360}" destId="{E0FC8720-E46F-482B-8260-70556CAD90C5}" srcOrd="0" destOrd="0" presId="urn:microsoft.com/office/officeart/2005/8/layout/lProcess3"/>
    <dgm:cxn modelId="{3B2CFFF5-66DE-489F-961B-BC6CA40EFE02}" type="presOf" srcId="{E28F8FFA-AC50-43B2-88F9-C19DDF87C8CD}" destId="{4944F466-F3CC-4775-8728-0A8F1BEE3E70}" srcOrd="0" destOrd="0" presId="urn:microsoft.com/office/officeart/2005/8/layout/lProcess3"/>
    <dgm:cxn modelId="{20573CA4-934D-411B-A225-EF50B29149DC}" type="presParOf" srcId="{F8244A72-E46F-482B-A5AA-999B1D17B95D}" destId="{03E6A5FC-399A-4C50-AADE-F80E7E93424E}" srcOrd="0" destOrd="0" presId="urn:microsoft.com/office/officeart/2005/8/layout/lProcess3"/>
    <dgm:cxn modelId="{90030BC7-B784-4AC2-8860-978F0D65BB29}" type="presParOf" srcId="{03E6A5FC-399A-4C50-AADE-F80E7E93424E}" destId="{4944F466-F3CC-4775-8728-0A8F1BEE3E70}" srcOrd="0" destOrd="0" presId="urn:microsoft.com/office/officeart/2005/8/layout/lProcess3"/>
    <dgm:cxn modelId="{4B76EA2F-3902-4CAE-B1B9-93D36392B554}" type="presParOf" srcId="{03E6A5FC-399A-4C50-AADE-F80E7E93424E}" destId="{00BB1CF1-166E-4F63-9DB7-48257035B462}" srcOrd="1" destOrd="0" presId="urn:microsoft.com/office/officeart/2005/8/layout/lProcess3"/>
    <dgm:cxn modelId="{AF5BAB31-A1B3-46DB-AEC0-56AA038BAE6F}" type="presParOf" srcId="{03E6A5FC-399A-4C50-AADE-F80E7E93424E}" destId="{B6BEB0CD-5626-429B-9DFF-ED97B3989C53}" srcOrd="2" destOrd="0" presId="urn:microsoft.com/office/officeart/2005/8/layout/lProcess3"/>
    <dgm:cxn modelId="{DF77195B-AEA2-4B54-A982-76DCFFD2B855}" type="presParOf" srcId="{F8244A72-E46F-482B-A5AA-999B1D17B95D}" destId="{312C0AEE-3860-4A0A-ACAC-A8123CD57CC5}" srcOrd="1" destOrd="0" presId="urn:microsoft.com/office/officeart/2005/8/layout/lProcess3"/>
    <dgm:cxn modelId="{D7053052-25B8-42B1-BBE1-293FECC6D32E}" type="presParOf" srcId="{F8244A72-E46F-482B-A5AA-999B1D17B95D}" destId="{99C68348-E45A-427D-9AC6-AE7F26C3EEE3}" srcOrd="2" destOrd="0" presId="urn:microsoft.com/office/officeart/2005/8/layout/lProcess3"/>
    <dgm:cxn modelId="{B57026BB-ED88-4F0A-866B-417E7D4C4636}" type="presParOf" srcId="{99C68348-E45A-427D-9AC6-AE7F26C3EEE3}" destId="{EFC268A8-2803-4289-B526-4C811855A352}" srcOrd="0" destOrd="0" presId="urn:microsoft.com/office/officeart/2005/8/layout/lProcess3"/>
    <dgm:cxn modelId="{75B2DA6B-CB84-41AD-AD18-66365DBEB2FB}" type="presParOf" srcId="{99C68348-E45A-427D-9AC6-AE7F26C3EEE3}" destId="{9438A4D8-5211-4BF8-9A4B-8722105AAFBC}" srcOrd="1" destOrd="0" presId="urn:microsoft.com/office/officeart/2005/8/layout/lProcess3"/>
    <dgm:cxn modelId="{24D6483A-9921-431D-9F3E-60EBC2158196}" type="presParOf" srcId="{99C68348-E45A-427D-9AC6-AE7F26C3EEE3}" destId="{E010DB59-2A07-4517-80B7-20B600426D50}" srcOrd="2" destOrd="0" presId="urn:microsoft.com/office/officeart/2005/8/layout/lProcess3"/>
    <dgm:cxn modelId="{7C28023D-0490-4079-AAE0-86518BCB425E}" type="presParOf" srcId="{F8244A72-E46F-482B-A5AA-999B1D17B95D}" destId="{C40E095E-3B8F-4262-BBD2-DB8A1729CE55}" srcOrd="3" destOrd="0" presId="urn:microsoft.com/office/officeart/2005/8/layout/lProcess3"/>
    <dgm:cxn modelId="{3FCF09D2-DE8C-461C-93C0-4430AADA4873}" type="presParOf" srcId="{F8244A72-E46F-482B-A5AA-999B1D17B95D}" destId="{A6794266-7B89-4A5E-8025-BC25FD162B90}" srcOrd="4" destOrd="0" presId="urn:microsoft.com/office/officeart/2005/8/layout/lProcess3"/>
    <dgm:cxn modelId="{EBDF2D42-8926-47A7-8B31-CAE0BB66D216}" type="presParOf" srcId="{A6794266-7B89-4A5E-8025-BC25FD162B90}" destId="{B82485FB-E818-473D-A67F-DB76387CF5DA}" srcOrd="0" destOrd="0" presId="urn:microsoft.com/office/officeart/2005/8/layout/lProcess3"/>
    <dgm:cxn modelId="{40C3DB11-39C0-4522-8AC7-BB0C0A0B12BF}" type="presParOf" srcId="{A6794266-7B89-4A5E-8025-BC25FD162B90}" destId="{C2CE8991-2AE1-4552-B501-7332B0513FF2}" srcOrd="1" destOrd="0" presId="urn:microsoft.com/office/officeart/2005/8/layout/lProcess3"/>
    <dgm:cxn modelId="{85364251-262F-4BA0-BAC0-D9F103E6A54C}" type="presParOf" srcId="{A6794266-7B89-4A5E-8025-BC25FD162B90}" destId="{E0FC8720-E46F-482B-8260-70556CAD90C5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4F466-F3CC-4775-8728-0A8F1BEE3E70}">
      <dsp:nvSpPr>
        <dsp:cNvPr id="0" name=""/>
        <dsp:cNvSpPr/>
      </dsp:nvSpPr>
      <dsp:spPr>
        <a:xfrm>
          <a:off x="1359" y="285196"/>
          <a:ext cx="6403657" cy="357187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smtClean="0"/>
            <a:t>General Auditable Events Evaluation</a:t>
          </a:r>
          <a:endParaRPr lang="en-US" sz="4800" b="1" kern="1200" dirty="0"/>
        </a:p>
      </dsp:txBody>
      <dsp:txXfrm>
        <a:off x="1787296" y="285196"/>
        <a:ext cx="2831783" cy="3571874"/>
      </dsp:txXfrm>
    </dsp:sp>
    <dsp:sp modelId="{B6BEB0CD-5626-429B-9DFF-ED97B3989C53}">
      <dsp:nvSpPr>
        <dsp:cNvPr id="0" name=""/>
        <dsp:cNvSpPr/>
      </dsp:nvSpPr>
      <dsp:spPr>
        <a:xfrm>
          <a:off x="5244157" y="355724"/>
          <a:ext cx="9948941" cy="3430818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0" bIns="25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+ Combine 4 professional sources of general auditable event guidelines</a:t>
          </a:r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+ Extract 16 general auditable events influencing user-based non-repudiation</a:t>
          </a:r>
          <a:endParaRPr lang="en-US" sz="4000" kern="1200" dirty="0"/>
        </a:p>
      </dsp:txBody>
      <dsp:txXfrm>
        <a:off x="6959566" y="355724"/>
        <a:ext cx="6518123" cy="3430818"/>
      </dsp:txXfrm>
    </dsp:sp>
    <dsp:sp modelId="{EFC268A8-2803-4289-B526-4C811855A352}">
      <dsp:nvSpPr>
        <dsp:cNvPr id="0" name=""/>
        <dsp:cNvSpPr/>
      </dsp:nvSpPr>
      <dsp:spPr>
        <a:xfrm>
          <a:off x="1359" y="4386262"/>
          <a:ext cx="6365081" cy="357187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smtClean="0"/>
            <a:t>Specific Auditable Events Evaluation</a:t>
          </a:r>
          <a:endParaRPr lang="en-US" sz="4800" b="1" kern="1200" dirty="0"/>
        </a:p>
      </dsp:txBody>
      <dsp:txXfrm>
        <a:off x="1787296" y="4386262"/>
        <a:ext cx="2793207" cy="3571874"/>
      </dsp:txXfrm>
    </dsp:sp>
    <dsp:sp modelId="{E010DB59-2A07-4517-80B7-20B600426D50}">
      <dsp:nvSpPr>
        <dsp:cNvPr id="0" name=""/>
        <dsp:cNvSpPr/>
      </dsp:nvSpPr>
      <dsp:spPr>
        <a:xfrm>
          <a:off x="5205581" y="4357133"/>
          <a:ext cx="9867635" cy="3630132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0" bIns="25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+ Use Smith &amp; Williams (2011) systematic security black-box test approach</a:t>
          </a:r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+ Extract 58 audit test cases for specific auditable events</a:t>
          </a:r>
          <a:endParaRPr lang="en-US" sz="4000" kern="1200" dirty="0"/>
        </a:p>
      </dsp:txBody>
      <dsp:txXfrm>
        <a:off x="7020647" y="4357133"/>
        <a:ext cx="6237503" cy="3630132"/>
      </dsp:txXfrm>
    </dsp:sp>
    <dsp:sp modelId="{B82485FB-E818-473D-A67F-DB76387CF5DA}">
      <dsp:nvSpPr>
        <dsp:cNvPr id="0" name=""/>
        <dsp:cNvSpPr/>
      </dsp:nvSpPr>
      <dsp:spPr>
        <a:xfrm>
          <a:off x="1359" y="8487328"/>
          <a:ext cx="6578679" cy="357187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1" kern="1200" dirty="0" smtClean="0"/>
            <a:t>Analysis of Results</a:t>
          </a:r>
          <a:endParaRPr lang="en-US" sz="4800" b="1" kern="1200" dirty="0"/>
        </a:p>
      </dsp:txBody>
      <dsp:txXfrm>
        <a:off x="1787296" y="8487328"/>
        <a:ext cx="3006805" cy="3571874"/>
      </dsp:txXfrm>
    </dsp:sp>
    <dsp:sp modelId="{E0FC8720-E46F-482B-8260-70556CAD90C5}">
      <dsp:nvSpPr>
        <dsp:cNvPr id="0" name=""/>
        <dsp:cNvSpPr/>
      </dsp:nvSpPr>
      <dsp:spPr>
        <a:xfrm>
          <a:off x="5419179" y="8592765"/>
          <a:ext cx="9819460" cy="3361001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0" bIns="25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+ Overall lack of auditing</a:t>
          </a:r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+ Specific auditable events give a more adequate evaluation of auditing for user-based non-repudiation</a:t>
          </a:r>
          <a:endParaRPr lang="en-US" sz="4000" kern="1200" dirty="0"/>
        </a:p>
      </dsp:txBody>
      <dsp:txXfrm>
        <a:off x="7099680" y="8592765"/>
        <a:ext cx="6458459" cy="33610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C4D4E-7B62-4D98-8D48-FBE6A01BBB11}" type="datetimeFigureOut">
              <a:rPr lang="en-US" smtClean="0"/>
              <a:t>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C56DD-F6B4-4CD3-A8AA-A03D06E1A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86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C4D4E-7B62-4D98-8D48-FBE6A01BBB11}" type="datetimeFigureOut">
              <a:rPr lang="en-US" smtClean="0"/>
              <a:t>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C56DD-F6B4-4CD3-A8AA-A03D06E1A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724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65"/>
            <a:ext cx="9875520" cy="280873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5"/>
            <a:ext cx="28895040" cy="280873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C4D4E-7B62-4D98-8D48-FBE6A01BBB11}" type="datetimeFigureOut">
              <a:rPr lang="en-US" smtClean="0"/>
              <a:t>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C56DD-F6B4-4CD3-A8AA-A03D06E1A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95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C4D4E-7B62-4D98-8D48-FBE6A01BBB11}" type="datetimeFigureOut">
              <a:rPr lang="en-US" smtClean="0"/>
              <a:t>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C56DD-F6B4-4CD3-A8AA-A03D06E1A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265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C4D4E-7B62-4D98-8D48-FBE6A01BBB11}" type="datetimeFigureOut">
              <a:rPr lang="en-US" smtClean="0"/>
              <a:t>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C56DD-F6B4-4CD3-A8AA-A03D06E1A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09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3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3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C4D4E-7B62-4D98-8D48-FBE6A01BBB11}" type="datetimeFigureOut">
              <a:rPr lang="en-US" smtClean="0"/>
              <a:t>1/19/2012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C56DD-F6B4-4CD3-A8AA-A03D06E1A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9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C4D4E-7B62-4D98-8D48-FBE6A01BBB11}" type="datetimeFigureOut">
              <a:rPr lang="en-US" smtClean="0"/>
              <a:t>1/19/2012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C56DD-F6B4-4CD3-A8AA-A03D06E1A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98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C4D4E-7B62-4D98-8D48-FBE6A01BBB11}" type="datetimeFigureOut">
              <a:rPr lang="en-US" smtClean="0"/>
              <a:t>1/19/2012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C56DD-F6B4-4CD3-A8AA-A03D06E1A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43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C4D4E-7B62-4D98-8D48-FBE6A01BBB11}" type="datetimeFigureOut">
              <a:rPr lang="en-US" smtClean="0"/>
              <a:t>1/19/2012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C56DD-F6B4-4CD3-A8AA-A03D06E1A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08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C4D4E-7B62-4D98-8D48-FBE6A01BBB11}" type="datetimeFigureOut">
              <a:rPr lang="en-US" smtClean="0"/>
              <a:t>1/19/2012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C56DD-F6B4-4CD3-A8AA-A03D06E1A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97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C4D4E-7B62-4D98-8D48-FBE6A01BBB11}" type="datetimeFigureOut">
              <a:rPr lang="en-US" smtClean="0"/>
              <a:t>1/19/2012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C56DD-F6B4-4CD3-A8AA-A03D06E1A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73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C4D4E-7B62-4D98-8D48-FBE6A01BBB11}" type="datetimeFigureOut">
              <a:rPr lang="en-US" smtClean="0"/>
              <a:t>1/19/2012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C56DD-F6B4-4CD3-A8AA-A03D06E1A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18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12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4389120" rtl="0" eaLnBrk="1" latinLnBrk="0" hangingPunct="1">
        <a:spcBef>
          <a:spcPct val="20000"/>
        </a:spcBef>
        <a:buFont typeface="Arial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4389120" rtl="0" eaLnBrk="1" latinLnBrk="0" hangingPunct="1">
        <a:spcBef>
          <a:spcPct val="20000"/>
        </a:spcBef>
        <a:buFont typeface="Arial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spcBef>
          <a:spcPct val="20000"/>
        </a:spcBef>
        <a:buFont typeface="Arial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4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3.png"/><Relationship Id="rId9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7889200"/>
            <a:ext cx="9920492" cy="2142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838200" y="3383367"/>
            <a:ext cx="42443400" cy="350433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49000">
                <a:schemeClr val="bg2"/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533400" y="-76200"/>
            <a:ext cx="34899600" cy="5486400"/>
            <a:chOff x="533400" y="-76200"/>
            <a:chExt cx="34899600" cy="5486400"/>
          </a:xfrm>
        </p:grpSpPr>
        <p:sp>
          <p:nvSpPr>
            <p:cNvPr id="4" name="Rectangle 3"/>
            <p:cNvSpPr/>
            <p:nvPr/>
          </p:nvSpPr>
          <p:spPr>
            <a:xfrm>
              <a:off x="533400" y="-76200"/>
              <a:ext cx="34899600" cy="450892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7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Modifying</a:t>
              </a:r>
              <a:r>
                <a:rPr lang="en-US" sz="199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  </a:t>
              </a:r>
              <a:r>
                <a:rPr lang="en-US" sz="166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without  a </a:t>
              </a:r>
              <a:r>
                <a:rPr lang="en-US" sz="239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 </a:t>
              </a:r>
              <a:r>
                <a:rPr lang="en-US" sz="287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Trace</a:t>
              </a:r>
              <a:endParaRPr lang="en-US" sz="287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  <p:pic>
          <p:nvPicPr>
            <p:cNvPr id="1026" name="Picture 2" descr="C:\Users\Jason\AppData\Local\Microsoft\Windows\Temporary Internet Files\Content.IE5\SK00FS1U\MC900433829[1]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914" y="1295514"/>
              <a:ext cx="4114686" cy="4114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3429000" y="3811250"/>
            <a:ext cx="40386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General Audit Guidelines are Inadequate for Electronic Health Record </a:t>
            </a:r>
            <a:r>
              <a:rPr lang="en-US" sz="8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Audit Mechanisms</a:t>
            </a:r>
            <a:endParaRPr lang="en-US" sz="8800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490400" y="381000"/>
            <a:ext cx="5867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dirty="0" smtClean="0">
                <a:solidFill>
                  <a:srgbClr val="C00000"/>
                </a:solidFill>
              </a:rPr>
              <a:t>Jason King</a:t>
            </a:r>
          </a:p>
          <a:p>
            <a:pPr algn="r"/>
            <a:r>
              <a:rPr lang="en-US" sz="6600" dirty="0" smtClean="0">
                <a:solidFill>
                  <a:srgbClr val="C00000"/>
                </a:solidFill>
              </a:rPr>
              <a:t>Ben Smith</a:t>
            </a:r>
          </a:p>
          <a:p>
            <a:pPr algn="r"/>
            <a:r>
              <a:rPr lang="en-US" sz="6600" dirty="0" smtClean="0">
                <a:solidFill>
                  <a:srgbClr val="C00000"/>
                </a:solidFill>
              </a:rPr>
              <a:t>Laurie Williams</a:t>
            </a:r>
            <a:endParaRPr lang="en-US" sz="66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5633049"/>
            <a:ext cx="13335000" cy="12126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C00000"/>
                </a:solidFill>
              </a:rPr>
              <a:t>Motivation</a:t>
            </a:r>
          </a:p>
          <a:p>
            <a:pPr marL="857250" indent="-857250">
              <a:buFont typeface="Arial" pitchFamily="34" charset="0"/>
              <a:buChar char="•"/>
            </a:pPr>
            <a:r>
              <a:rPr lang="en-US" sz="5400" dirty="0" smtClean="0"/>
              <a:t>Policy, law, and regulations require audit mechanisms to </a:t>
            </a:r>
            <a:r>
              <a:rPr lang="en-US" sz="5400" b="1" dirty="0" smtClean="0"/>
              <a:t>record and examine </a:t>
            </a:r>
            <a:r>
              <a:rPr lang="en-US" sz="5400" dirty="0" smtClean="0"/>
              <a:t>interactions with</a:t>
            </a:r>
            <a:r>
              <a:rPr lang="en-US" sz="5400" b="1" dirty="0" smtClean="0"/>
              <a:t> </a:t>
            </a:r>
            <a:r>
              <a:rPr lang="en-US" sz="5400" dirty="0" smtClean="0"/>
              <a:t>protected health </a:t>
            </a:r>
            <a:r>
              <a:rPr lang="en-US" sz="5400" dirty="0" smtClean="0"/>
              <a:t>information</a:t>
            </a:r>
          </a:p>
          <a:p>
            <a:pPr marL="857250" indent="-857250">
              <a:buFont typeface="Arial" pitchFamily="34" charset="0"/>
              <a:buChar char="•"/>
            </a:pPr>
            <a:endParaRPr lang="en-US" sz="5400" dirty="0" smtClean="0"/>
          </a:p>
          <a:p>
            <a:pPr marL="857250" indent="-857250">
              <a:buFont typeface="Arial" pitchFamily="34" charset="0"/>
              <a:buChar char="•"/>
            </a:pPr>
            <a:r>
              <a:rPr lang="en-US" sz="5400" dirty="0" smtClean="0"/>
              <a:t>Insider attack and/or general curiosity may lead to </a:t>
            </a:r>
            <a:r>
              <a:rPr lang="en-US" sz="5400" b="1" dirty="0" smtClean="0"/>
              <a:t>unauthorized access </a:t>
            </a:r>
            <a:r>
              <a:rPr lang="en-US" sz="5400" dirty="0" smtClean="0"/>
              <a:t>to protected health </a:t>
            </a:r>
            <a:r>
              <a:rPr lang="en-US" sz="5400" dirty="0" smtClean="0"/>
              <a:t>information</a:t>
            </a:r>
          </a:p>
          <a:p>
            <a:pPr marL="857250" indent="-857250">
              <a:buFont typeface="Arial" pitchFamily="34" charset="0"/>
              <a:buChar char="•"/>
            </a:pPr>
            <a:endParaRPr lang="en-US" sz="5400" dirty="0" smtClean="0"/>
          </a:p>
          <a:p>
            <a:pPr marL="857250" indent="-857250">
              <a:buFont typeface="Arial" pitchFamily="34" charset="0"/>
              <a:buChar char="•"/>
            </a:pPr>
            <a:r>
              <a:rPr lang="en-US" sz="5400" dirty="0" smtClean="0"/>
              <a:t>The health informatics field needs standards that address implementation of software audit mechanisms for ensuring </a:t>
            </a:r>
            <a:r>
              <a:rPr lang="en-US" sz="5400" b="1" dirty="0" smtClean="0"/>
              <a:t>accountability</a:t>
            </a:r>
            <a:r>
              <a:rPr lang="en-US" sz="5400" dirty="0" smtClean="0"/>
              <a:t> and </a:t>
            </a:r>
            <a:r>
              <a:rPr lang="en-US" sz="5400" b="1" dirty="0" smtClean="0"/>
              <a:t>non-repudiation</a:t>
            </a:r>
            <a:endParaRPr lang="en-US" sz="5400" b="1" dirty="0"/>
          </a:p>
        </p:txBody>
      </p:sp>
      <p:grpSp>
        <p:nvGrpSpPr>
          <p:cNvPr id="38" name="Group 37"/>
          <p:cNvGrpSpPr/>
          <p:nvPr/>
        </p:nvGrpSpPr>
        <p:grpSpPr>
          <a:xfrm>
            <a:off x="17449800" y="18631745"/>
            <a:ext cx="9231514" cy="8419255"/>
            <a:chOff x="17535998" y="13176878"/>
            <a:chExt cx="11887200" cy="11126441"/>
          </a:xfrm>
        </p:grpSpPr>
        <p:sp>
          <p:nvSpPr>
            <p:cNvPr id="37" name="Rounded Rectangle 36"/>
            <p:cNvSpPr/>
            <p:nvPr/>
          </p:nvSpPr>
          <p:spPr>
            <a:xfrm>
              <a:off x="17535998" y="13261522"/>
              <a:ext cx="11887200" cy="11041797"/>
            </a:xfrm>
            <a:prstGeom prst="roundRect">
              <a:avLst>
                <a:gd name="adj" fmla="val 3842"/>
              </a:avLst>
            </a:prstGeom>
            <a:solidFill>
              <a:schemeClr val="bg2"/>
            </a:solidFill>
            <a:ln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8284365" y="13176878"/>
              <a:ext cx="10091827" cy="11100684"/>
              <a:chOff x="34220064" y="15828761"/>
              <a:chExt cx="4641936" cy="5105975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34442400" y="16306800"/>
                <a:ext cx="3048000" cy="3048000"/>
              </a:xfrm>
              <a:prstGeom prst="ellipse">
                <a:avLst/>
              </a:prstGeom>
              <a:noFill/>
              <a:ln w="635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35814000" y="16306800"/>
                <a:ext cx="3048000" cy="3048000"/>
              </a:xfrm>
              <a:prstGeom prst="ellipse">
                <a:avLst/>
              </a:prstGeom>
              <a:noFill/>
              <a:ln w="635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35814000" y="17678400"/>
                <a:ext cx="3048000" cy="3048000"/>
              </a:xfrm>
              <a:prstGeom prst="ellipse">
                <a:avLst/>
              </a:prstGeom>
              <a:noFill/>
              <a:ln w="635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4442400" y="17678400"/>
                <a:ext cx="3048000" cy="3048000"/>
              </a:xfrm>
              <a:prstGeom prst="ellipse">
                <a:avLst/>
              </a:prstGeom>
              <a:noFill/>
              <a:ln w="6350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34220064" y="15828761"/>
                <a:ext cx="2864471" cy="43916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40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Chuvakin &amp; Peterson</a:t>
                </a:r>
                <a:endParaRPr lang="en-US" sz="40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7844343" y="15971592"/>
                <a:ext cx="893258" cy="43916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4000" b="1" cap="none" spc="0" dirty="0" smtClean="0">
                    <a:ln w="11430"/>
                    <a:solidFill>
                      <a:schemeClr val="tx2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CCHIT</a:t>
                </a:r>
                <a:endParaRPr lang="en-US" sz="4000" b="1" cap="none" spc="0" dirty="0">
                  <a:ln w="11430"/>
                  <a:solidFill>
                    <a:schemeClr val="tx2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4547278" y="20495567"/>
                <a:ext cx="813778" cy="43916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4000" b="1" dirty="0" smtClean="0">
                    <a:ln w="11430"/>
                    <a:solidFill>
                      <a:schemeClr val="accent3">
                        <a:lumMod val="75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SANS</a:t>
                </a:r>
                <a:endParaRPr lang="en-US" sz="4000" b="1" cap="none" spc="0" dirty="0">
                  <a:ln w="11430"/>
                  <a:solidFill>
                    <a:schemeClr val="accent3">
                      <a:lumMod val="7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38066888" y="20436672"/>
                <a:ext cx="664523" cy="43916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4000" b="1" dirty="0" smtClean="0">
                    <a:ln w="11430"/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IEEE</a:t>
                </a:r>
                <a:endParaRPr lang="en-US" sz="4000" b="1" cap="none" spc="0" dirty="0">
                  <a:ln w="11430"/>
                  <a:solidFill>
                    <a:schemeClr val="accent6">
                      <a:lumMod val="7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7795200" y="16911935"/>
                <a:ext cx="533400" cy="721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/>
                  <a:t>7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5966400" y="17673558"/>
                <a:ext cx="533400" cy="721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smtClean="0"/>
                  <a:t>5</a:t>
                </a:r>
                <a:endParaRPr lang="en-US" sz="5400" b="1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6576000" y="17068800"/>
                <a:ext cx="533400" cy="721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 smtClean="0"/>
                  <a:t>1</a:t>
                </a:r>
                <a:endParaRPr lang="en-US" sz="5400" b="1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5901086" y="18804240"/>
                <a:ext cx="533400" cy="721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/>
                  <a:t>3</a:t>
                </a:r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35400343" y="16911935"/>
                <a:ext cx="3156857" cy="3544954"/>
                <a:chOff x="2939143" y="2205335"/>
                <a:chExt cx="3156857" cy="3544954"/>
              </a:xfrm>
            </p:grpSpPr>
            <p:sp>
              <p:nvSpPr>
                <p:cNvPr id="28" name="TextBox 27"/>
                <p:cNvSpPr txBox="1"/>
                <p:nvPr/>
              </p:nvSpPr>
              <p:spPr>
                <a:xfrm>
                  <a:off x="2956828" y="2205335"/>
                  <a:ext cx="533400" cy="7210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400" dirty="0">
                      <a:solidFill>
                        <a:schemeClr val="bg1">
                          <a:lumMod val="65000"/>
                        </a:schemeClr>
                      </a:solidFill>
                    </a:rPr>
                    <a:t>0</a:t>
                  </a: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2939143" y="4876800"/>
                  <a:ext cx="533400" cy="7210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400" dirty="0">
                      <a:solidFill>
                        <a:schemeClr val="bg1">
                          <a:lumMod val="65000"/>
                        </a:schemeClr>
                      </a:solidFill>
                    </a:rPr>
                    <a:t>0</a:t>
                  </a: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5334000" y="5029200"/>
                  <a:ext cx="533400" cy="7210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400" dirty="0">
                      <a:solidFill>
                        <a:schemeClr val="bg1">
                          <a:lumMod val="65000"/>
                        </a:schemeClr>
                      </a:solidFill>
                    </a:rPr>
                    <a:t>0</a:t>
                  </a: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2982686" y="3581400"/>
                  <a:ext cx="533400" cy="7210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400" dirty="0">
                      <a:solidFill>
                        <a:schemeClr val="bg1">
                          <a:lumMod val="65000"/>
                        </a:schemeClr>
                      </a:solidFill>
                    </a:rPr>
                    <a:t>0</a:t>
                  </a: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5562600" y="3601215"/>
                  <a:ext cx="533400" cy="7210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400" dirty="0">
                      <a:solidFill>
                        <a:schemeClr val="bg1">
                          <a:lumMod val="65000"/>
                        </a:schemeClr>
                      </a:solidFill>
                    </a:rPr>
                    <a:t>0</a:t>
                  </a: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4267200" y="4679683"/>
                  <a:ext cx="533400" cy="7210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400" dirty="0">
                      <a:solidFill>
                        <a:schemeClr val="bg1">
                          <a:lumMod val="65000"/>
                        </a:schemeClr>
                      </a:solidFill>
                    </a:rPr>
                    <a:t>0</a:t>
                  </a: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4533900" y="3026468"/>
                  <a:ext cx="533400" cy="7210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400" dirty="0">
                      <a:solidFill>
                        <a:schemeClr val="bg1">
                          <a:lumMod val="65000"/>
                        </a:schemeClr>
                      </a:solidFill>
                    </a:rPr>
                    <a:t>0</a:t>
                  </a: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4539343" y="4038130"/>
                  <a:ext cx="533400" cy="7210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400" dirty="0">
                      <a:solidFill>
                        <a:schemeClr val="bg1">
                          <a:lumMod val="65000"/>
                        </a:schemeClr>
                      </a:solidFill>
                    </a:rPr>
                    <a:t>0</a:t>
                  </a: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4005943" y="3601215"/>
                  <a:ext cx="533400" cy="7210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400" dirty="0">
                      <a:solidFill>
                        <a:schemeClr val="bg1">
                          <a:lumMod val="65000"/>
                        </a:schemeClr>
                      </a:solidFill>
                    </a:rPr>
                    <a:t>0</a:t>
                  </a:r>
                </a:p>
              </p:txBody>
            </p:sp>
          </p:grpSp>
        </p:grpSp>
      </p:grpSp>
      <p:sp>
        <p:nvSpPr>
          <p:cNvPr id="39" name="Rectangle 38"/>
          <p:cNvSpPr/>
          <p:nvPr/>
        </p:nvSpPr>
        <p:spPr>
          <a:xfrm>
            <a:off x="-76200" y="32461200"/>
            <a:ext cx="43967400" cy="4572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>
            <a:off x="14173200" y="6166449"/>
            <a:ext cx="0" cy="236481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9565600" y="6103541"/>
            <a:ext cx="0" cy="236161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12065" y="18222502"/>
            <a:ext cx="135325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C00000"/>
                </a:solidFill>
              </a:rPr>
              <a:t>EHR Systems Studied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9825265" y="5633049"/>
            <a:ext cx="13532535" cy="11295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C00000"/>
                </a:solidFill>
              </a:rPr>
              <a:t>Findings</a:t>
            </a:r>
          </a:p>
          <a:p>
            <a:pPr marL="857250" indent="-857250">
              <a:buFont typeface="Arial" pitchFamily="34" charset="0"/>
              <a:buChar char="•"/>
            </a:pPr>
            <a:r>
              <a:rPr lang="en-US" sz="5400" dirty="0" smtClean="0"/>
              <a:t>Software </a:t>
            </a:r>
            <a:r>
              <a:rPr lang="en-US" sz="5400" dirty="0"/>
              <a:t>developers for </a:t>
            </a:r>
            <a:r>
              <a:rPr lang="en-US" sz="5400" dirty="0" smtClean="0"/>
              <a:t>EHR systems </a:t>
            </a:r>
            <a:r>
              <a:rPr lang="en-US" sz="5400" dirty="0"/>
              <a:t>should focus on </a:t>
            </a:r>
            <a:r>
              <a:rPr lang="en-US" sz="5400" b="1" dirty="0"/>
              <a:t>specific auditable events</a:t>
            </a:r>
            <a:r>
              <a:rPr lang="en-US" sz="5400" dirty="0"/>
              <a:t> for </a:t>
            </a:r>
            <a:r>
              <a:rPr lang="en-US" sz="5400" dirty="0" smtClean="0"/>
              <a:t>managing protected </a:t>
            </a:r>
            <a:r>
              <a:rPr lang="en-US" sz="5400" dirty="0"/>
              <a:t>health information, instead of basing their </a:t>
            </a:r>
            <a:r>
              <a:rPr lang="en-US" sz="5400" dirty="0" smtClean="0"/>
              <a:t>audit mechanisms </a:t>
            </a:r>
            <a:r>
              <a:rPr lang="en-US" sz="5400" dirty="0"/>
              <a:t>on guidelines or checklists that contain </a:t>
            </a:r>
            <a:r>
              <a:rPr lang="en-US" sz="5400" dirty="0" smtClean="0"/>
              <a:t>generalized auditable </a:t>
            </a:r>
            <a:r>
              <a:rPr lang="en-US" sz="5400" dirty="0"/>
              <a:t>event </a:t>
            </a:r>
            <a:r>
              <a:rPr lang="en-US" sz="5400" dirty="0" smtClean="0"/>
              <a:t>types</a:t>
            </a:r>
          </a:p>
          <a:p>
            <a:pPr marL="857250" indent="-857250">
              <a:buFont typeface="Arial" pitchFamily="34" charset="0"/>
              <a:buChar char="•"/>
            </a:pPr>
            <a:endParaRPr lang="en-US" sz="5400" dirty="0" smtClean="0"/>
          </a:p>
          <a:p>
            <a:pPr marL="857250" indent="-857250">
              <a:buFont typeface="Arial" pitchFamily="34" charset="0"/>
              <a:buChar char="•"/>
            </a:pPr>
            <a:r>
              <a:rPr lang="en-US" sz="5400" dirty="0"/>
              <a:t>Without strong audit mechanisms </a:t>
            </a:r>
            <a:r>
              <a:rPr lang="en-US" sz="5400" dirty="0" smtClean="0"/>
              <a:t>to ensure </a:t>
            </a:r>
            <a:r>
              <a:rPr lang="en-US" sz="5400" b="1" dirty="0"/>
              <a:t>accountability</a:t>
            </a:r>
            <a:r>
              <a:rPr lang="en-US" sz="5400" dirty="0"/>
              <a:t> and </a:t>
            </a:r>
            <a:r>
              <a:rPr lang="en-US" sz="5400" b="1" dirty="0"/>
              <a:t>responsibility, </a:t>
            </a:r>
            <a:r>
              <a:rPr lang="en-US" sz="5400" dirty="0"/>
              <a:t>healthcare </a:t>
            </a:r>
            <a:r>
              <a:rPr lang="en-US" sz="5400" dirty="0" smtClean="0"/>
              <a:t>software remains </a:t>
            </a:r>
            <a:r>
              <a:rPr lang="en-US" sz="5400" dirty="0"/>
              <a:t>vulnerable to undetected misuse, both malicious </a:t>
            </a:r>
            <a:r>
              <a:rPr lang="en-US" sz="5400" dirty="0" smtClean="0"/>
              <a:t>and accidental</a:t>
            </a:r>
            <a:r>
              <a:rPr lang="en-US" sz="5400" dirty="0"/>
              <a:t>, including insider </a:t>
            </a:r>
            <a:r>
              <a:rPr lang="en-US" sz="5400" dirty="0" smtClean="0"/>
              <a:t>threat</a:t>
            </a:r>
            <a:endParaRPr lang="en-US" sz="5400" dirty="0" smtClean="0"/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23357"/>
              </p:ext>
            </p:extLst>
          </p:nvPr>
        </p:nvGraphicFramePr>
        <p:xfrm>
          <a:off x="517358" y="19822702"/>
          <a:ext cx="13122441" cy="7837898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2660529"/>
                <a:gridCol w="2537113"/>
                <a:gridCol w="2590800"/>
                <a:gridCol w="2743200"/>
                <a:gridCol w="2590799"/>
              </a:tblGrid>
              <a:tr h="141610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4000" dirty="0">
                          <a:effectLst/>
                        </a:rPr>
                        <a:t> </a:t>
                      </a:r>
                      <a:endParaRPr lang="en-US" sz="4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3600" dirty="0">
                          <a:effectLst/>
                        </a:rPr>
                        <a:t>Version / Release Date</a:t>
                      </a:r>
                      <a:endParaRPr lang="en-US" sz="4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3600" dirty="0">
                          <a:effectLst/>
                        </a:rPr>
                        <a:t>License</a:t>
                      </a:r>
                      <a:endParaRPr lang="en-US" sz="4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3600">
                          <a:effectLst/>
                        </a:rPr>
                        <a:t>Clientele</a:t>
                      </a:r>
                      <a:endParaRPr lang="en-US" sz="4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3600" dirty="0">
                          <a:effectLst/>
                        </a:rPr>
                        <a:t>Added Modules</a:t>
                      </a:r>
                      <a:endParaRPr lang="en-US" sz="4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5205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3600">
                          <a:effectLst/>
                        </a:rPr>
                        <a:t>OpenEMR</a:t>
                      </a:r>
                      <a:endParaRPr lang="en-US" sz="4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3600" dirty="0">
                          <a:effectLst/>
                        </a:rPr>
                        <a:t>3.2.0  / February </a:t>
                      </a:r>
                      <a:r>
                        <a:rPr lang="en-US" sz="3600" dirty="0" smtClean="0">
                          <a:effectLst/>
                        </a:rPr>
                        <a:t>16</a:t>
                      </a:r>
                      <a:r>
                        <a:rPr lang="en-US" sz="3600" dirty="0">
                          <a:effectLst/>
                        </a:rPr>
                        <a:t>, 2010</a:t>
                      </a:r>
                      <a:endParaRPr lang="en-US" sz="4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3600" dirty="0">
                          <a:effectLst/>
                        </a:rPr>
                        <a:t>General Gnu Public License</a:t>
                      </a:r>
                      <a:endParaRPr lang="en-US" sz="4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3600" dirty="0">
                          <a:effectLst/>
                        </a:rPr>
                        <a:t>&gt;30 million clients</a:t>
                      </a:r>
                      <a:endParaRPr lang="en-US" sz="4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3600" dirty="0">
                          <a:effectLst/>
                        </a:rPr>
                        <a:t>None</a:t>
                      </a:r>
                      <a:endParaRPr lang="en-US" sz="4000" dirty="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3600" dirty="0">
                          <a:effectLst/>
                        </a:rPr>
                        <a:t> </a:t>
                      </a:r>
                      <a:endParaRPr lang="en-US" sz="4000" dirty="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3600" dirty="0">
                          <a:effectLst/>
                        </a:rPr>
                        <a:t> </a:t>
                      </a:r>
                      <a:endParaRPr lang="en-US" sz="4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3456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3600">
                          <a:effectLst/>
                        </a:rPr>
                        <a:t>OpenMRS</a:t>
                      </a:r>
                      <a:endParaRPr lang="en-US" sz="4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3600">
                          <a:effectLst/>
                        </a:rPr>
                        <a:t>1.6.1  / March 28, 2010</a:t>
                      </a:r>
                      <a:endParaRPr lang="en-US" sz="4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3600">
                          <a:effectLst/>
                        </a:rPr>
                        <a:t>OpenMRS Public License</a:t>
                      </a:r>
                      <a:endParaRPr lang="en-US" sz="4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3600" dirty="0">
                          <a:effectLst/>
                        </a:rPr>
                        <a:t>International client base</a:t>
                      </a:r>
                      <a:endParaRPr lang="en-US" sz="4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3600" dirty="0">
                          <a:effectLst/>
                        </a:rPr>
                        <a:t>Access Logging Module</a:t>
                      </a:r>
                      <a:endParaRPr lang="en-US" sz="4000" dirty="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3600" dirty="0">
                          <a:effectLst/>
                        </a:rPr>
                        <a:t> </a:t>
                      </a:r>
                      <a:endParaRPr lang="en-US" sz="4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8881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3600">
                          <a:effectLst/>
                        </a:rPr>
                        <a:t>Tolven eCHR</a:t>
                      </a:r>
                      <a:endParaRPr lang="en-US" sz="4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3600" dirty="0">
                          <a:effectLst/>
                        </a:rPr>
                        <a:t>RC1  / </a:t>
                      </a:r>
                      <a:endParaRPr lang="en-US" sz="3600" dirty="0" smtClean="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3600" dirty="0" smtClean="0">
                          <a:effectLst/>
                        </a:rPr>
                        <a:t>May </a:t>
                      </a:r>
                      <a:r>
                        <a:rPr lang="en-US" sz="3600" dirty="0">
                          <a:effectLst/>
                        </a:rPr>
                        <a:t>28, 2010</a:t>
                      </a:r>
                      <a:endParaRPr lang="en-US" sz="4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3600">
                          <a:effectLst/>
                        </a:rPr>
                        <a:t>Lesser General Public License</a:t>
                      </a:r>
                      <a:endParaRPr lang="en-US" sz="4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3600" dirty="0">
                          <a:effectLst/>
                        </a:rPr>
                        <a:t>US, Europe, Asia-Pacific</a:t>
                      </a:r>
                      <a:endParaRPr lang="en-US" sz="4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400"/>
                        </a:spcAft>
                      </a:pPr>
                      <a:r>
                        <a:rPr lang="en-US" sz="3600" dirty="0">
                          <a:effectLst/>
                        </a:rPr>
                        <a:t>Performance Plugin</a:t>
                      </a:r>
                      <a:endParaRPr lang="en-US" sz="4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831569"/>
              </p:ext>
            </p:extLst>
          </p:nvPr>
        </p:nvGraphicFramePr>
        <p:xfrm>
          <a:off x="30017122" y="18288000"/>
          <a:ext cx="13340678" cy="4364422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3005280"/>
                <a:gridCol w="2752140"/>
                <a:gridCol w="3608939"/>
                <a:gridCol w="3974319"/>
              </a:tblGrid>
              <a:tr h="357983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spc="-5" dirty="0" smtClean="0">
                          <a:effectLst/>
                        </a:rPr>
                        <a:t>Satisfaction of General Auditable Events</a:t>
                      </a:r>
                    </a:p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spc="-5" dirty="0" smtClean="0">
                          <a:effectLst/>
                        </a:rPr>
                        <a:t>for</a:t>
                      </a:r>
                      <a:r>
                        <a:rPr lang="en-US" sz="3600" spc="-5" baseline="0" dirty="0" smtClean="0">
                          <a:effectLst/>
                        </a:rPr>
                        <a:t> User-based Non-repudiation Auditing</a:t>
                      </a:r>
                      <a:endParaRPr lang="en-US" sz="3600" spc="-5" dirty="0" smtClean="0">
                        <a:effectLst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59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spc="-5" dirty="0">
                          <a:effectLst/>
                        </a:rPr>
                        <a:t>EHR System</a:t>
                      </a:r>
                      <a:endParaRPr lang="en-US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spc="-5">
                          <a:effectLst/>
                        </a:rPr>
                        <a:t>Criteria Met</a:t>
                      </a:r>
                      <a:endParaRPr lang="en-US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spc="-5" dirty="0" smtClean="0">
                          <a:effectLst/>
                        </a:rPr>
                        <a:t>Criteria Not </a:t>
                      </a:r>
                      <a:r>
                        <a:rPr lang="en-US" sz="3600" spc="-5" dirty="0">
                          <a:effectLst/>
                        </a:rPr>
                        <a:t>Met</a:t>
                      </a:r>
                      <a:endParaRPr lang="en-US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spc="-5" dirty="0" smtClean="0">
                          <a:effectLst/>
                        </a:rPr>
                        <a:t>Satisfaction Percent</a:t>
                      </a:r>
                      <a:endParaRPr lang="en-US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1596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spc="-5" dirty="0" err="1">
                          <a:effectLst/>
                        </a:rPr>
                        <a:t>OpenEMR</a:t>
                      </a:r>
                      <a:endParaRPr lang="en-US" sz="36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spc="-5" dirty="0">
                          <a:effectLst/>
                        </a:rPr>
                        <a:t> </a:t>
                      </a:r>
                      <a:endParaRPr lang="en-US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spc="-5">
                          <a:effectLst/>
                        </a:rPr>
                        <a:t>2</a:t>
                      </a:r>
                      <a:endParaRPr lang="en-US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spc="-5">
                          <a:effectLst/>
                        </a:rPr>
                        <a:t>14</a:t>
                      </a:r>
                      <a:endParaRPr lang="en-US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spc="-5" dirty="0">
                          <a:effectLst/>
                        </a:rPr>
                        <a:t>12.5%</a:t>
                      </a:r>
                      <a:endParaRPr lang="en-US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1596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spc="-5">
                          <a:effectLst/>
                        </a:rPr>
                        <a:t>OpenMRS</a:t>
                      </a:r>
                      <a:endParaRPr lang="en-US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spc="-5">
                          <a:effectLst/>
                        </a:rPr>
                        <a:t>3</a:t>
                      </a:r>
                      <a:endParaRPr lang="en-US" sz="3600">
                        <a:effectLst/>
                      </a:endParaRPr>
                    </a:p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spc="-5">
                          <a:effectLst/>
                        </a:rPr>
                        <a:t> </a:t>
                      </a:r>
                      <a:endParaRPr lang="en-US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spc="-5">
                          <a:effectLst/>
                        </a:rPr>
                        <a:t>13</a:t>
                      </a:r>
                      <a:endParaRPr lang="en-US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spc="-5" dirty="0">
                          <a:effectLst/>
                        </a:rPr>
                        <a:t>18.75%</a:t>
                      </a:r>
                      <a:endParaRPr lang="en-US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5798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spc="-5" dirty="0" err="1">
                          <a:effectLst/>
                        </a:rPr>
                        <a:t>Tolven</a:t>
                      </a:r>
                      <a:r>
                        <a:rPr lang="en-US" sz="3600" spc="-5" dirty="0">
                          <a:effectLst/>
                        </a:rPr>
                        <a:t> </a:t>
                      </a:r>
                      <a:r>
                        <a:rPr lang="en-US" sz="3600" spc="-5" dirty="0" err="1">
                          <a:effectLst/>
                        </a:rPr>
                        <a:t>eCHR</a:t>
                      </a:r>
                      <a:r>
                        <a:rPr lang="en-US" sz="3600" spc="-5" baseline="30000" dirty="0" err="1">
                          <a:effectLst/>
                        </a:rPr>
                        <a:t>a</a:t>
                      </a:r>
                      <a:endParaRPr lang="en-US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spc="-5">
                          <a:effectLst/>
                        </a:rPr>
                        <a:t>1</a:t>
                      </a:r>
                      <a:endParaRPr lang="en-US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spc="-5">
                          <a:effectLst/>
                        </a:rPr>
                        <a:t>15</a:t>
                      </a:r>
                      <a:endParaRPr lang="en-US" sz="3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spc="-5" dirty="0">
                          <a:effectLst/>
                        </a:rPr>
                        <a:t>6.5%</a:t>
                      </a:r>
                      <a:endParaRPr lang="en-US" sz="3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163840"/>
              </p:ext>
            </p:extLst>
          </p:nvPr>
        </p:nvGraphicFramePr>
        <p:xfrm>
          <a:off x="29946600" y="23774400"/>
          <a:ext cx="13390562" cy="5412156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3190827"/>
                <a:gridCol w="2039947"/>
                <a:gridCol w="2039947"/>
                <a:gridCol w="2039947"/>
                <a:gridCol w="2039947"/>
                <a:gridCol w="2039947"/>
              </a:tblGrid>
              <a:tr h="1204548"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effectLst/>
                        </a:rPr>
                        <a:t>Satisfaction of Black-box Test Cases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 smtClean="0">
                          <a:effectLst/>
                        </a:rPr>
                        <a:t>for User-based Non-repudiation Auditing</a:t>
                      </a:r>
                      <a:endParaRPr lang="en-US" sz="4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535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System</a:t>
                      </a:r>
                      <a:endParaRPr lang="en-US" sz="4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Pass</a:t>
                      </a:r>
                      <a:endParaRPr lang="en-US" sz="4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Fail</a:t>
                      </a:r>
                      <a:endParaRPr lang="en-US" sz="4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PNM</a:t>
                      </a:r>
                      <a:endParaRPr lang="en-US" sz="4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N/A</a:t>
                      </a:r>
                      <a:endParaRPr lang="en-US" sz="4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Total</a:t>
                      </a:r>
                      <a:endParaRPr lang="en-US" sz="4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2774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OpenEMR</a:t>
                      </a:r>
                      <a:endParaRPr lang="en-US" sz="4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3</a:t>
                      </a:r>
                      <a:endParaRPr lang="en-US" sz="4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37</a:t>
                      </a:r>
                      <a:endParaRPr lang="en-US" sz="4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0</a:t>
                      </a:r>
                      <a:endParaRPr lang="en-US" sz="4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18</a:t>
                      </a:r>
                      <a:endParaRPr lang="en-US" sz="4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58</a:t>
                      </a:r>
                      <a:endParaRPr lang="en-US" sz="4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3053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effectLst/>
                        </a:rPr>
                        <a:t>OpenMRS</a:t>
                      </a:r>
                      <a:endParaRPr lang="en-US" sz="4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4</a:t>
                      </a:r>
                      <a:endParaRPr lang="en-US" sz="4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23</a:t>
                      </a:r>
                      <a:endParaRPr lang="en-US" sz="4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1</a:t>
                      </a:r>
                      <a:endParaRPr lang="en-US" sz="4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30</a:t>
                      </a:r>
                      <a:endParaRPr lang="en-US" sz="4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58</a:t>
                      </a:r>
                      <a:endParaRPr lang="en-US" sz="4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2774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Tolven eCHR</a:t>
                      </a:r>
                      <a:endParaRPr lang="en-US" sz="4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0</a:t>
                      </a:r>
                      <a:endParaRPr lang="en-US" sz="4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27</a:t>
                      </a:r>
                      <a:endParaRPr lang="en-US" sz="4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2</a:t>
                      </a:r>
                      <a:endParaRPr lang="en-US" sz="4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29</a:t>
                      </a:r>
                      <a:endParaRPr lang="en-US" sz="4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58</a:t>
                      </a:r>
                      <a:endParaRPr lang="en-US" sz="4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2774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Total</a:t>
                      </a:r>
                      <a:endParaRPr lang="en-US" sz="4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7</a:t>
                      </a:r>
                      <a:endParaRPr lang="en-US" sz="4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87</a:t>
                      </a:r>
                      <a:endParaRPr lang="en-US" sz="4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3</a:t>
                      </a:r>
                      <a:endParaRPr lang="en-US" sz="4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77</a:t>
                      </a:r>
                      <a:endParaRPr lang="en-US" sz="4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174</a:t>
                      </a:r>
                      <a:endParaRPr lang="en-US" sz="4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3053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Percent</a:t>
                      </a:r>
                      <a:endParaRPr lang="en-US" sz="4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4.02%</a:t>
                      </a:r>
                      <a:endParaRPr lang="en-US" sz="4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50.00%</a:t>
                      </a:r>
                      <a:endParaRPr lang="en-US" sz="4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1.72%</a:t>
                      </a:r>
                      <a:endParaRPr lang="en-US" sz="4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44.25%</a:t>
                      </a:r>
                      <a:endParaRPr lang="en-US" sz="4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 </a:t>
                      </a:r>
                      <a:endParaRPr lang="en-US" sz="4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pSp>
        <p:nvGrpSpPr>
          <p:cNvPr id="1024" name="Group 1023"/>
          <p:cNvGrpSpPr/>
          <p:nvPr/>
        </p:nvGrpSpPr>
        <p:grpSpPr>
          <a:xfrm>
            <a:off x="0" y="30677134"/>
            <a:ext cx="43891200" cy="1793894"/>
            <a:chOff x="0" y="30677134"/>
            <a:chExt cx="43891200" cy="1793894"/>
          </a:xfrm>
        </p:grpSpPr>
        <p:pic>
          <p:nvPicPr>
            <p:cNvPr id="44" name="Picture 8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14" t="35707" r="44622" b="53041"/>
            <a:stretch/>
          </p:blipFill>
          <p:spPr bwMode="auto">
            <a:xfrm>
              <a:off x="22026552" y="30677134"/>
              <a:ext cx="8224848" cy="178406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45" name="Picture 9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00" t="33107" r="56720" b="60492"/>
            <a:stretch/>
          </p:blipFill>
          <p:spPr bwMode="auto">
            <a:xfrm>
              <a:off x="30289664" y="30677134"/>
              <a:ext cx="13601536" cy="179389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59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30" t="32687" r="86291" b="61045"/>
            <a:stretch/>
          </p:blipFill>
          <p:spPr bwMode="auto">
            <a:xfrm>
              <a:off x="0" y="30677134"/>
              <a:ext cx="7543800" cy="1784066"/>
            </a:xfrm>
            <a:prstGeom prst="rect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" name="Picture 7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80" t="29039" r="44994" b="64964"/>
            <a:stretch/>
          </p:blipFill>
          <p:spPr bwMode="auto">
            <a:xfrm>
              <a:off x="7543800" y="30677134"/>
              <a:ext cx="14478000" cy="179389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62" name="Rectangle 61"/>
          <p:cNvSpPr/>
          <p:nvPr/>
        </p:nvSpPr>
        <p:spPr>
          <a:xfrm>
            <a:off x="0" y="30175200"/>
            <a:ext cx="43967400" cy="4572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22932796"/>
              </p:ext>
            </p:extLst>
          </p:nvPr>
        </p:nvGraphicFramePr>
        <p:xfrm>
          <a:off x="14325600" y="6096000"/>
          <a:ext cx="15240000" cy="1234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554200" y="27508200"/>
            <a:ext cx="15392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 typeface="Arial" pitchFamily="34" charset="0"/>
              <a:buChar char="•"/>
            </a:pPr>
            <a:r>
              <a:rPr lang="en-US" sz="3600" dirty="0"/>
              <a:t>Chuvakin &amp; Peterson’s “Logging in the Age of Web Services”</a:t>
            </a:r>
          </a:p>
          <a:p>
            <a:pPr marL="0" lvl="1">
              <a:buFont typeface="Arial" pitchFamily="34" charset="0"/>
              <a:buChar char="•"/>
            </a:pPr>
            <a:r>
              <a:rPr lang="en-US" sz="3600" dirty="0"/>
              <a:t>Certification Commission for Health Information Technology</a:t>
            </a:r>
          </a:p>
          <a:p>
            <a:pPr marL="0" lvl="1">
              <a:buFont typeface="Arial" pitchFamily="34" charset="0"/>
              <a:buChar char="•"/>
            </a:pPr>
            <a:r>
              <a:rPr lang="en-US" sz="3600" dirty="0"/>
              <a:t>SysAdmin, Audit, Network, &amp; Security Institute</a:t>
            </a:r>
          </a:p>
          <a:p>
            <a:pPr marL="0" lvl="1">
              <a:buFont typeface="Arial" pitchFamily="34" charset="0"/>
              <a:buChar char="•"/>
            </a:pPr>
            <a:r>
              <a:rPr lang="en-US" sz="3600" dirty="0"/>
              <a:t>IEEE Standard for Information Technology: Hardcopy Device &amp; System Security</a:t>
            </a:r>
          </a:p>
          <a:p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86446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NCSU Red</Template>
  <TotalTime>9642</TotalTime>
  <Words>406</Words>
  <Application>Microsoft Office PowerPoint</Application>
  <PresentationFormat>Custom</PresentationFormat>
  <Paragraphs>128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</dc:creator>
  <cp:lastModifiedBy>Jason</cp:lastModifiedBy>
  <cp:revision>37</cp:revision>
  <dcterms:created xsi:type="dcterms:W3CDTF">2012-01-18T17:57:34Z</dcterms:created>
  <dcterms:modified xsi:type="dcterms:W3CDTF">2012-01-26T03:27:44Z</dcterms:modified>
</cp:coreProperties>
</file>